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8"/>
          </a:solidFill>
        </a:fill>
      </a:tcStyle>
    </a:wholeTbl>
    <a:band2H>
      <a:tcTxStyle b="def" i="def"/>
      <a:tcStyle>
        <a:tcBdr/>
        <a:fill>
          <a:solidFill>
            <a:srgbClr val="E7E9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B"/>
          </a:solidFill>
        </a:fill>
      </a:tcStyle>
    </a:wholeTbl>
    <a:band2H>
      <a:tcTxStyle b="def" i="def"/>
      <a:tcStyle>
        <a:tcBdr/>
        <a:fill>
          <a:solidFill>
            <a:srgbClr val="E7EA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1CC"/>
          </a:solidFill>
        </a:fill>
      </a:tcStyle>
    </a:wholeTbl>
    <a:band2H>
      <a:tcTxStyle b="def" i="def"/>
      <a:tcStyle>
        <a:tcBdr/>
        <a:fill>
          <a:solidFill>
            <a:srgbClr val="E8F0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ptos"/>
      </a:defRPr>
    </a:lvl1pPr>
    <a:lvl2pPr indent="228600" latinLnBrk="0">
      <a:defRPr sz="1200">
        <a:latin typeface="+mn-lt"/>
        <a:ea typeface="+mn-ea"/>
        <a:cs typeface="+mn-cs"/>
        <a:sym typeface="Aptos"/>
      </a:defRPr>
    </a:lvl2pPr>
    <a:lvl3pPr indent="457200" latinLnBrk="0">
      <a:defRPr sz="1200">
        <a:latin typeface="+mn-lt"/>
        <a:ea typeface="+mn-ea"/>
        <a:cs typeface="+mn-cs"/>
        <a:sym typeface="Aptos"/>
      </a:defRPr>
    </a:lvl3pPr>
    <a:lvl4pPr indent="685800" latinLnBrk="0">
      <a:defRPr sz="1200">
        <a:latin typeface="+mn-lt"/>
        <a:ea typeface="+mn-ea"/>
        <a:cs typeface="+mn-cs"/>
        <a:sym typeface="Aptos"/>
      </a:defRPr>
    </a:lvl4pPr>
    <a:lvl5pPr indent="914400" latinLnBrk="0">
      <a:defRPr sz="1200">
        <a:latin typeface="+mn-lt"/>
        <a:ea typeface="+mn-ea"/>
        <a:cs typeface="+mn-cs"/>
        <a:sym typeface="Aptos"/>
      </a:defRPr>
    </a:lvl5pPr>
    <a:lvl6pPr indent="1143000" latinLnBrk="0">
      <a:defRPr sz="1200">
        <a:latin typeface="+mn-lt"/>
        <a:ea typeface="+mn-ea"/>
        <a:cs typeface="+mn-cs"/>
        <a:sym typeface="Aptos"/>
      </a:defRPr>
    </a:lvl6pPr>
    <a:lvl7pPr indent="1371600" latinLnBrk="0">
      <a:defRPr sz="1200">
        <a:latin typeface="+mn-lt"/>
        <a:ea typeface="+mn-ea"/>
        <a:cs typeface="+mn-cs"/>
        <a:sym typeface="Aptos"/>
      </a:defRPr>
    </a:lvl7pPr>
    <a:lvl8pPr indent="1600200" latinLnBrk="0">
      <a:defRPr sz="1200">
        <a:latin typeface="+mn-lt"/>
        <a:ea typeface="+mn-ea"/>
        <a:cs typeface="+mn-cs"/>
        <a:sym typeface="Aptos"/>
      </a:defRPr>
    </a:lvl8pPr>
    <a:lvl9pPr indent="1828800" latinLnBrk="0">
      <a:defRPr sz="1200">
        <a:latin typeface="+mn-lt"/>
        <a:ea typeface="+mn-ea"/>
        <a:cs typeface="+mn-cs"/>
        <a:sym typeface="Aptos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757575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757575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757575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75757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75757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ta-nifc.opendata.arcgis.com/search?tags=cy_wildlandfire_opendata,Category" TargetMode="External"/><Relationship Id="rId3" Type="http://schemas.openxmlformats.org/officeDocument/2006/relationships/hyperlink" Target="https://www.fire.ca.gov/" TargetMode="External"/><Relationship Id="rId4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"/>
          <p:cNvSpPr/>
          <p:nvPr/>
        </p:nvSpPr>
        <p:spPr>
          <a:xfrm>
            <a:off x="-2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730"/>
          <a:stretch>
            <a:fillRect/>
          </a:stretch>
        </p:blipFill>
        <p:spPr>
          <a:xfrm>
            <a:off x="22" y="0"/>
            <a:ext cx="12191978" cy="6858022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Rectangle 11"/>
          <p:cNvSpPr/>
          <p:nvPr/>
        </p:nvSpPr>
        <p:spPr>
          <a:xfrm rot="16200000">
            <a:off x="-1103378" y="1100316"/>
            <a:ext cx="6858005" cy="465734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7" name="Title 1"/>
          <p:cNvSpPr txBox="1"/>
          <p:nvPr>
            <p:ph type="ctrTitle"/>
          </p:nvPr>
        </p:nvSpPr>
        <p:spPr>
          <a:xfrm>
            <a:off x="643466" y="643466"/>
            <a:ext cx="5452529" cy="3569243"/>
          </a:xfrm>
          <a:prstGeom prst="rect">
            <a:avLst/>
          </a:prstGeom>
        </p:spPr>
        <p:txBody>
          <a:bodyPr anchor="t"/>
          <a:lstStyle/>
          <a:p>
            <a:pPr algn="l">
              <a:defRPr sz="4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Emergency Response &amp; Wildfire Analysis with </a:t>
            </a:r>
            <a:r>
              <a:rPr>
                <a:solidFill>
                  <a:srgbClr val="19C0E9"/>
                </a:solidFill>
              </a:rPr>
              <a:t>CrateDB</a:t>
            </a:r>
          </a:p>
        </p:txBody>
      </p:sp>
      <p:sp>
        <p:nvSpPr>
          <p:cNvPr id="98" name="Subtitle 2"/>
          <p:cNvSpPr txBox="1"/>
          <p:nvPr>
            <p:ph type="subTitle" sz="quarter" idx="1"/>
          </p:nvPr>
        </p:nvSpPr>
        <p:spPr>
          <a:xfrm>
            <a:off x="743696" y="3428989"/>
            <a:ext cx="6560619" cy="413669"/>
          </a:xfrm>
          <a:prstGeom prst="rect">
            <a:avLst/>
          </a:prstGeom>
        </p:spPr>
        <p:txBody>
          <a:bodyPr anchor="b"/>
          <a:lstStyle>
            <a:lvl1pPr algn="l"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Dardan Xhymshiti &amp; Sindi Ziu</a:t>
            </a:r>
          </a:p>
        </p:txBody>
      </p:sp>
      <p:sp>
        <p:nvSpPr>
          <p:cNvPr id="99" name="Rectangle 13"/>
          <p:cNvSpPr/>
          <p:nvPr/>
        </p:nvSpPr>
        <p:spPr>
          <a:xfrm rot="5400000">
            <a:off x="7540187" y="2206183"/>
            <a:ext cx="6858004" cy="244562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Rectangle 5"/>
          <p:cNvSpPr/>
          <p:nvPr/>
        </p:nvSpPr>
        <p:spPr>
          <a:xfrm>
            <a:off x="7195456" y="6104290"/>
            <a:ext cx="4993490" cy="7553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83082" y="6332740"/>
            <a:ext cx="1966926" cy="286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45844" y="5958328"/>
            <a:ext cx="2846157" cy="999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lide Background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" name="Title 1"/>
          <p:cNvSpPr txBox="1"/>
          <p:nvPr>
            <p:ph type="title"/>
          </p:nvPr>
        </p:nvSpPr>
        <p:spPr>
          <a:xfrm>
            <a:off x="761799" y="762000"/>
            <a:ext cx="5922031" cy="1708244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Domain &amp; Data Sources</a:t>
            </a:r>
          </a:p>
        </p:txBody>
      </p:sp>
      <p:sp>
        <p:nvSpPr>
          <p:cNvPr id="106" name="Content Placeholder 2"/>
          <p:cNvSpPr txBox="1"/>
          <p:nvPr>
            <p:ph type="body" sz="half" idx="1"/>
          </p:nvPr>
        </p:nvSpPr>
        <p:spPr>
          <a:xfrm>
            <a:off x="761800" y="2470243"/>
            <a:ext cx="5639001" cy="3769836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None/>
              <a:defRPr b="1" sz="1800"/>
            </a:pPr>
            <a:r>
              <a:t>Natural disasters</a:t>
            </a:r>
          </a:p>
          <a:p>
            <a:pPr>
              <a:defRPr sz="1700"/>
            </a:pPr>
            <a:r>
              <a:t>Wildfires &amp; Emergency response in US</a:t>
            </a:r>
          </a:p>
          <a:p>
            <a:pPr>
              <a:defRPr sz="1700"/>
            </a:pPr>
          </a:p>
          <a:p>
            <a:pPr marL="0" indent="0">
              <a:buSzTx/>
              <a:buNone/>
              <a:defRPr b="1" sz="1800"/>
            </a:pPr>
            <a:r>
              <a:t>Data sources</a:t>
            </a:r>
          </a:p>
          <a:p>
            <a:pPr>
              <a:defRPr sz="1600"/>
            </a:pPr>
            <a:r>
              <a:rPr u="sng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hlinkClick r:id="rId2" invalidUrl="" action="" tgtFrame="" tooltip="" history="1" highlightClick="0" endSnd="0"/>
              </a:rPr>
              <a:t>National Interagency Fire Center | Current Wildland Fire Incident Locations</a:t>
            </a:r>
          </a:p>
          <a:p>
            <a:pPr>
              <a:defRPr sz="1600"/>
            </a:pPr>
            <a:r>
              <a:rPr u="sng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hlinkClick r:id="rId3" invalidUrl="" action="" tgtFrame="" tooltip="" history="1" highlightClick="0" endSnd="0"/>
              </a:rPr>
              <a:t>The Department of Forestry and Fire Protection (California)</a:t>
            </a:r>
          </a:p>
          <a:p>
            <a:pPr>
              <a:defRPr sz="1600"/>
            </a:pPr>
            <a:r>
              <a:t>Simulated emergency calls data in Los Angeles</a:t>
            </a:r>
          </a:p>
          <a:p>
            <a:pPr>
              <a:defRPr sz="1600"/>
            </a:pPr>
            <a:r>
              <a:t>Type of data: Relational / Non-relational, Textual, Geo, Time series</a:t>
            </a:r>
          </a:p>
        </p:txBody>
      </p:sp>
      <p:pic>
        <p:nvPicPr>
          <p:cNvPr id="107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rcRect l="8349" t="0" r="39814" b="0"/>
          <a:stretch>
            <a:fillRect/>
          </a:stretch>
        </p:blipFill>
        <p:spPr>
          <a:xfrm>
            <a:off x="6857796" y="-10886"/>
            <a:ext cx="5334205" cy="68688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50800" dir="108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/>
          <p:nvPr>
            <p:ph type="title"/>
          </p:nvPr>
        </p:nvSpPr>
        <p:spPr>
          <a:xfrm>
            <a:off x="838200" y="365125"/>
            <a:ext cx="10515600" cy="1093561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Architecture / Tech Stack</a:t>
            </a:r>
          </a:p>
        </p:txBody>
      </p:sp>
      <p:sp>
        <p:nvSpPr>
          <p:cNvPr id="110" name="Content Placeholder 2"/>
          <p:cNvSpPr txBox="1"/>
          <p:nvPr/>
        </p:nvSpPr>
        <p:spPr>
          <a:xfrm>
            <a:off x="883919" y="1458685"/>
            <a:ext cx="10424162" cy="1382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>
                <a:solidFill>
                  <a:srgbClr val="404040"/>
                </a:solidFill>
              </a:defRPr>
            </a:lvl1pPr>
          </a:lstStyle>
          <a:p>
            <a:pPr/>
            <a:r>
              <a:t>Python 3.10+ (Poetry, Crate driver, Pandas, …), CrateDB, Streamlit</a:t>
            </a:r>
          </a:p>
        </p:txBody>
      </p:sp>
      <p:pic>
        <p:nvPicPr>
          <p:cNvPr id="111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1485" y="3129982"/>
            <a:ext cx="9406503" cy="13824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Background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4" name="Title 1"/>
          <p:cNvSpPr txBox="1"/>
          <p:nvPr>
            <p:ph type="title"/>
          </p:nvPr>
        </p:nvSpPr>
        <p:spPr>
          <a:xfrm>
            <a:off x="761800" y="762000"/>
            <a:ext cx="5334197" cy="1708244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Analytics</a:t>
            </a:r>
          </a:p>
        </p:txBody>
      </p:sp>
      <p:sp>
        <p:nvSpPr>
          <p:cNvPr id="115" name="Content Placeholder 2"/>
          <p:cNvSpPr txBox="1"/>
          <p:nvPr>
            <p:ph type="body" sz="half" idx="1"/>
          </p:nvPr>
        </p:nvSpPr>
        <p:spPr>
          <a:xfrm>
            <a:off x="761800" y="2470243"/>
            <a:ext cx="5334197" cy="3769836"/>
          </a:xfrm>
          <a:prstGeom prst="rect">
            <a:avLst/>
          </a:prstGeom>
        </p:spPr>
        <p:txBody>
          <a:bodyPr anchor="ctr"/>
          <a:lstStyle/>
          <a:p>
            <a:pPr>
              <a:defRPr sz="1700"/>
            </a:pPr>
            <a:r>
              <a:t>Emergency calls near fire locations</a:t>
            </a:r>
          </a:p>
          <a:p>
            <a:pPr lvl="1" marL="685800" indent="-228600">
              <a:spcBef>
                <a:spcPts val="500"/>
              </a:spcBef>
              <a:defRPr sz="1700"/>
            </a:pPr>
            <a:r>
              <a:t>Utilized the </a:t>
            </a:r>
            <a:r>
              <a:rPr b="1"/>
              <a:t>distance</a:t>
            </a:r>
            <a:r>
              <a:t> function</a:t>
            </a:r>
            <a:endParaRPr sz="2400"/>
          </a:p>
          <a:p>
            <a:pPr>
              <a:defRPr sz="1700"/>
            </a:pPr>
            <a:r>
              <a:t>Wildfire locations that fall into a specific area</a:t>
            </a:r>
          </a:p>
          <a:p>
            <a:pPr lvl="1" marL="685800" indent="-228600">
              <a:spcBef>
                <a:spcPts val="500"/>
              </a:spcBef>
              <a:defRPr sz="1700"/>
            </a:pPr>
            <a:r>
              <a:t>Utilized </a:t>
            </a:r>
            <a:r>
              <a:rPr b="1"/>
              <a:t>Polygon</a:t>
            </a:r>
            <a:r>
              <a:t> shapes and </a:t>
            </a:r>
            <a:r>
              <a:rPr b="1"/>
              <a:t>within </a:t>
            </a:r>
            <a:r>
              <a:t>clause.</a:t>
            </a:r>
            <a:endParaRPr sz="2400"/>
          </a:p>
          <a:p>
            <a:pPr>
              <a:defRPr sz="1700"/>
            </a:pPr>
            <a:r>
              <a:t>Emergency calls related to wildfires</a:t>
            </a:r>
          </a:p>
          <a:p>
            <a:pPr lvl="1" marL="685800" indent="-228600">
              <a:spcBef>
                <a:spcPts val="500"/>
              </a:spcBef>
              <a:defRPr sz="1700"/>
            </a:pPr>
            <a:r>
              <a:t>Utilized text searching with </a:t>
            </a:r>
            <a:r>
              <a:rPr b="1"/>
              <a:t>match </a:t>
            </a:r>
            <a:r>
              <a:t>clause</a:t>
            </a:r>
            <a:endParaRPr sz="2400"/>
          </a:p>
          <a:p>
            <a:pPr>
              <a:defRPr sz="1700"/>
            </a:pPr>
            <a:r>
              <a:t>Most common emergency call topics</a:t>
            </a:r>
          </a:p>
          <a:p>
            <a:pPr>
              <a:defRPr sz="1700"/>
            </a:pPr>
            <a:r>
              <a:t>The average response times between call receipt and incident discovery</a:t>
            </a:r>
          </a:p>
          <a:p>
            <a:pPr>
              <a:defRPr sz="1700"/>
            </a:pPr>
            <a:r>
              <a:t>The distribution of fires across different states/cities</a:t>
            </a:r>
          </a:p>
        </p:txBody>
      </p:sp>
      <p:pic>
        <p:nvPicPr>
          <p:cNvPr id="11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33995" t="0" r="22516" b="1"/>
          <a:stretch>
            <a:fillRect/>
          </a:stretch>
        </p:blipFill>
        <p:spPr>
          <a:xfrm>
            <a:off x="6857796" y="-10887"/>
            <a:ext cx="5334205" cy="686888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50800" dir="108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creenshot 2025-01-24 at 10.23.01 AM.png" descr="Screenshot 2025-01-24 at 10.23.01 AM.png"/>
          <p:cNvPicPr>
            <a:picLocks noChangeAspect="1"/>
          </p:cNvPicPr>
          <p:nvPr/>
        </p:nvPicPr>
        <p:blipFill>
          <a:blip r:embed="rId2">
            <a:extLst/>
          </a:blip>
          <a:srcRect l="0" t="0" r="2017" b="0"/>
          <a:stretch>
            <a:fillRect/>
          </a:stretch>
        </p:blipFill>
        <p:spPr>
          <a:xfrm>
            <a:off x="-72670" y="2356"/>
            <a:ext cx="12337340" cy="6853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creenshot 2025-01-24 at 10.26.51 AM.png" descr="Screenshot 2025-01-24 at 10.26.51 AM.png"/>
          <p:cNvPicPr>
            <a:picLocks noChangeAspect="1"/>
          </p:cNvPicPr>
          <p:nvPr/>
        </p:nvPicPr>
        <p:blipFill>
          <a:blip r:embed="rId2">
            <a:extLst/>
          </a:blip>
          <a:srcRect l="0" t="0" r="3968" b="0"/>
          <a:stretch>
            <a:fillRect/>
          </a:stretch>
        </p:blipFill>
        <p:spPr>
          <a:xfrm>
            <a:off x="-85397" y="-74478"/>
            <a:ext cx="12362794" cy="70069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creenshot 2025-01-24 at 10.23.49 AM.png" descr="Screenshot 2025-01-24 at 10.23.49 AM.png"/>
          <p:cNvPicPr>
            <a:picLocks noChangeAspect="1"/>
          </p:cNvPicPr>
          <p:nvPr/>
        </p:nvPicPr>
        <p:blipFill>
          <a:blip r:embed="rId2">
            <a:extLst/>
          </a:blip>
          <a:srcRect l="2405" t="0" r="2405" b="0"/>
          <a:stretch>
            <a:fillRect/>
          </a:stretch>
        </p:blipFill>
        <p:spPr>
          <a:xfrm>
            <a:off x="-16819" y="-66293"/>
            <a:ext cx="12225638" cy="6990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creenshot 2025-01-24 at 10.24.07 AM.png" descr="Screenshot 2025-01-24 at 10.24.0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9592" y="-57473"/>
            <a:ext cx="12811184" cy="6972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ptos"/>
        <a:ea typeface="Aptos"/>
        <a:cs typeface="Aptos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ptos"/>
        <a:ea typeface="Aptos"/>
        <a:cs typeface="Aptos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